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4038" r:id="rId2"/>
  </p:sldMasterIdLst>
  <p:notesMasterIdLst>
    <p:notesMasterId r:id="rId24"/>
  </p:notesMasterIdLst>
  <p:handoutMasterIdLst>
    <p:handoutMasterId r:id="rId25"/>
  </p:handoutMasterIdLst>
  <p:sldIdLst>
    <p:sldId id="256" r:id="rId3"/>
    <p:sldId id="257" r:id="rId4"/>
    <p:sldId id="258" r:id="rId5"/>
    <p:sldId id="271" r:id="rId6"/>
    <p:sldId id="272" r:id="rId7"/>
    <p:sldId id="278" r:id="rId8"/>
    <p:sldId id="273" r:id="rId9"/>
    <p:sldId id="259" r:id="rId10"/>
    <p:sldId id="260" r:id="rId11"/>
    <p:sldId id="267" r:id="rId12"/>
    <p:sldId id="261" r:id="rId13"/>
    <p:sldId id="262" r:id="rId14"/>
    <p:sldId id="269" r:id="rId15"/>
    <p:sldId id="263" r:id="rId16"/>
    <p:sldId id="274" r:id="rId17"/>
    <p:sldId id="277" r:id="rId18"/>
    <p:sldId id="276" r:id="rId19"/>
    <p:sldId id="264" r:id="rId20"/>
    <p:sldId id="268" r:id="rId21"/>
    <p:sldId id="270" r:id="rId22"/>
    <p:sldId id="266" r:id="rId2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000000"/>
    <a:srgbClr val="66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86805" autoAdjust="0"/>
  </p:normalViewPr>
  <p:slideViewPr>
    <p:cSldViewPr>
      <p:cViewPr varScale="1">
        <p:scale>
          <a:sx n="119" d="100"/>
          <a:sy n="119" d="100"/>
        </p:scale>
        <p:origin x="-215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3" d="100"/>
          <a:sy n="123" d="100"/>
        </p:scale>
        <p:origin x="-4960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18EFE4-0442-1B4B-AB17-7F12DC90C0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17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6D40A8B-9DB3-D940-9E32-81E2BCF9697E}" type="datetimeFigureOut">
              <a:rPr lang="en-US"/>
              <a:pPr/>
              <a:t>8/7/14</a:t>
            </a:fld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19C53A1-7820-2F4F-8D14-EDD3E31203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7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80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Walkthrough</a:t>
            </a:r>
            <a:r>
              <a:rPr lang="en-US" baseline="0" dirty="0" smtClean="0"/>
              <a:t> the Knockout Demo page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HTML page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Supporting JS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Adding address demo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SQL query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5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Underscore</a:t>
            </a:r>
            <a:r>
              <a:rPr lang="en-US" baseline="0" dirty="0" smtClean="0"/>
              <a:t> website</a:t>
            </a:r>
            <a:endParaRPr lang="en-US" dirty="0" smtClean="0"/>
          </a:p>
          <a:p>
            <a:r>
              <a:rPr lang="en-US" dirty="0" smtClean="0"/>
              <a:t>Demo: Show _.after, _.</a:t>
            </a:r>
            <a:r>
              <a:rPr lang="en-US" dirty="0" err="1" smtClean="0"/>
              <a:t>isNull</a:t>
            </a:r>
            <a:r>
              <a:rPr lang="en-US" dirty="0" smtClean="0"/>
              <a:t>, _.</a:t>
            </a:r>
            <a:r>
              <a:rPr lang="en-US" dirty="0" err="1" smtClean="0"/>
              <a:t>isUndefined</a:t>
            </a:r>
            <a:r>
              <a:rPr lang="en-US" dirty="0" smtClean="0"/>
              <a:t>, _.each, _.filter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65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HTML Rendering Templates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EJS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Templates stored in templates directory with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ejs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extension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Templates are HTML and JS with replaceable values marked with &lt;% %&gt;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Similar to ASP and JSP tags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JS code can be used inside tags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Call render to load the template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Use jQuery to insert the rendered template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Ideal for creating reusable: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Headers and footers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Complex list items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Dialogs (covered later in presentation)</a:t>
            </a:r>
          </a:p>
          <a:p>
            <a:endParaRPr lang="en-US" dirty="0" smtClean="0"/>
          </a:p>
          <a:p>
            <a:r>
              <a:rPr lang="en-US" dirty="0" smtClean="0"/>
              <a:t>DEMO: Show </a:t>
            </a:r>
            <a:r>
              <a:rPr lang="en-US" dirty="0" err="1" smtClean="0"/>
              <a:t>header.ejs</a:t>
            </a:r>
            <a:r>
              <a:rPr lang="en-US" dirty="0" smtClean="0"/>
              <a:t>, </a:t>
            </a:r>
            <a:r>
              <a:rPr lang="en-US" dirty="0" err="1" smtClean="0"/>
              <a:t>footer.ejs</a:t>
            </a:r>
            <a:r>
              <a:rPr lang="en-US" dirty="0" smtClean="0"/>
              <a:t>, </a:t>
            </a:r>
            <a:r>
              <a:rPr lang="en-US" dirty="0" err="1" smtClean="0"/>
              <a:t>progress.ejs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49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Globalization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jquery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/ globalize provides support for localized text, formatting numbers and dates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Localized text goes into single JS file grouped by supported locales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Mark translatable HTML elements with data-translate="yes" attribute. Then use jQuery to find these elements and set their text using the active locale. Element ID serves as look up key.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Get localized text on demand via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getText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( "key" )</a:t>
            </a:r>
          </a:p>
          <a:p>
            <a:endParaRPr lang="en-US" dirty="0" smtClean="0"/>
          </a:p>
          <a:p>
            <a:r>
              <a:rPr lang="en-US" dirty="0" smtClean="0"/>
              <a:t>DEMO: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Show translations dictionary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data-translate attribute usage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Language switching in </a:t>
            </a:r>
            <a:r>
              <a:rPr lang="en-US" dirty="0" err="1" smtClean="0"/>
              <a:t>index.html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Number and date formatting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 points: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Is it really necessary to support</a:t>
            </a:r>
            <a:r>
              <a:rPr lang="en-US" baseline="0" dirty="0" smtClean="0"/>
              <a:t> portrait and landscape?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Choose supported devices up front and code to those resolutions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Android browser changes in Samsung Galaxy Tab 2 10.1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Native select does not work inside fixed / absolute positioned div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Native select </a:t>
            </a:r>
            <a:r>
              <a:rPr lang="en-US" baseline="0" smtClean="0"/>
              <a:t>UI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554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Show</a:t>
            </a:r>
            <a:r>
              <a:rPr lang="en-US" baseline="0" dirty="0" smtClean="0"/>
              <a:t> progress dialog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Show </a:t>
            </a:r>
            <a:r>
              <a:rPr lang="en-US" baseline="0" dirty="0" err="1" smtClean="0"/>
              <a:t>doTimeout</a:t>
            </a:r>
            <a:r>
              <a:rPr lang="en-US" baseline="0" dirty="0" smtClean="0"/>
              <a:t> call inside </a:t>
            </a:r>
            <a:r>
              <a:rPr lang="en-US" baseline="0" dirty="0" err="1" smtClean="0"/>
              <a:t>index.js</a:t>
            </a:r>
            <a:endParaRPr lang="en-US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Show Signature Demo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84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93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7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Show</a:t>
            </a:r>
            <a:r>
              <a:rPr lang="en-US" baseline="0" dirty="0" smtClean="0"/>
              <a:t> Phonegap docs website - http://</a:t>
            </a:r>
            <a:r>
              <a:rPr lang="en-US" baseline="0" dirty="0" err="1" smtClean="0"/>
              <a:t>docs.phonegap.com</a:t>
            </a:r>
            <a:r>
              <a:rPr lang="en-US" baseline="0" dirty="0" smtClean="0"/>
              <a:t>/en/2.3.0/</a:t>
            </a:r>
            <a:r>
              <a:rPr lang="en-US" baseline="0" dirty="0" err="1" smtClean="0"/>
              <a:t>index.html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23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Show jQuery Mobile docs website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1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55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</a:t>
            </a:r>
            <a:r>
              <a:rPr lang="en-US" baseline="0" dirty="0" smtClean="0"/>
              <a:t> points: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Used Getting Started guides on Phonegap documentation website to create</a:t>
            </a:r>
            <a:r>
              <a:rPr lang="en-US" baseline="0" dirty="0" smtClean="0"/>
              <a:t> Eclipse project for Android and </a:t>
            </a:r>
            <a:r>
              <a:rPr lang="en-US" baseline="0" dirty="0" err="1" smtClean="0"/>
              <a:t>Xcode</a:t>
            </a:r>
            <a:r>
              <a:rPr lang="en-US" baseline="0" dirty="0" smtClean="0"/>
              <a:t> project for </a:t>
            </a:r>
            <a:r>
              <a:rPr lang="en-US" baseline="0" dirty="0" err="1" smtClean="0"/>
              <a:t>iOS</a:t>
            </a:r>
            <a:r>
              <a:rPr lang="en-US" baseline="0" dirty="0" smtClean="0"/>
              <a:t> and then merged Eclipse project files into </a:t>
            </a:r>
            <a:r>
              <a:rPr lang="en-US" baseline="0" dirty="0" err="1" smtClean="0"/>
              <a:t>Xcode</a:t>
            </a:r>
            <a:r>
              <a:rPr lang="en-US" baseline="0" dirty="0" smtClean="0"/>
              <a:t> project directory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All web based project source (HTML, JS, CSS,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) resides in assets/www directory</a:t>
            </a: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baseline="0" dirty="0" err="1" smtClean="0"/>
              <a:t>Xcode</a:t>
            </a:r>
            <a:r>
              <a:rPr lang="en-US" baseline="0" dirty="0" smtClean="0"/>
              <a:t> project requires reference to www directory.  Drag and drop www from assets/www directory into </a:t>
            </a:r>
            <a:r>
              <a:rPr lang="en-US" baseline="0" dirty="0" err="1" smtClean="0"/>
              <a:t>Xcode</a:t>
            </a:r>
            <a:r>
              <a:rPr lang="en-US" baseline="0" dirty="0" smtClean="0"/>
              <a:t> to create this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Android start up code is in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/&lt;package name&gt;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err="1" smtClean="0"/>
              <a:t>iOS</a:t>
            </a:r>
            <a:r>
              <a:rPr lang="en-US" baseline="0" dirty="0" smtClean="0"/>
              <a:t> start up code is in &lt;project name&gt; directory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To change which page loads first (</a:t>
            </a:r>
            <a:r>
              <a:rPr lang="en-US" baseline="0" dirty="0" err="1" smtClean="0"/>
              <a:t>index.html</a:t>
            </a:r>
            <a:r>
              <a:rPr lang="en-US" baseline="0" dirty="0" smtClean="0"/>
              <a:t> is the default)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Change </a:t>
            </a:r>
            <a:r>
              <a:rPr lang="en-US" baseline="0" dirty="0" err="1" smtClean="0"/>
              <a:t>super.loadUrl</a:t>
            </a:r>
            <a:r>
              <a:rPr lang="en-US" baseline="0" dirty="0" smtClean="0"/>
              <a:t>() call in </a:t>
            </a:r>
            <a:r>
              <a:rPr lang="en-US" baseline="0" dirty="0" err="1" smtClean="0"/>
              <a:t>AndroidActivity.onCreate</a:t>
            </a:r>
            <a:r>
              <a:rPr lang="en-US" baseline="0" dirty="0" smtClean="0"/>
              <a:t>()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Change </a:t>
            </a:r>
            <a:r>
              <a:rPr lang="en-US" baseline="0" dirty="0" err="1" smtClean="0"/>
              <a:t>self.viewController.startPage</a:t>
            </a:r>
            <a:r>
              <a:rPr lang="en-US" baseline="0" dirty="0" smtClean="0"/>
              <a:t> = @"</a:t>
            </a:r>
            <a:r>
              <a:rPr lang="en-US" baseline="0" dirty="0" err="1" smtClean="0"/>
              <a:t>index.html</a:t>
            </a:r>
            <a:r>
              <a:rPr lang="en-US" baseline="0" dirty="0" smtClean="0"/>
              <a:t>"; in </a:t>
            </a:r>
            <a:r>
              <a:rPr lang="en-US" baseline="0" dirty="0" err="1" smtClean="0"/>
              <a:t>AppDelegate.m</a:t>
            </a:r>
            <a:endParaRPr lang="en-US" baseline="0" dirty="0" smtClean="0"/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Unless project requirements dictate otherwise, do not add additional Java or Objective-C++ code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Phonegap JS library (</a:t>
            </a:r>
            <a:r>
              <a:rPr lang="en-US" baseline="0" dirty="0" err="1" smtClean="0"/>
              <a:t>cordova.js</a:t>
            </a:r>
            <a:r>
              <a:rPr lang="en-US" baseline="0" dirty="0" smtClean="0"/>
              <a:t>) is platform specific and must be switched when building for different platforms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Very easy and potentially scriptable search and replace across HTML files that include it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Whitelist configuration needed to connect to external hosts</a:t>
            </a:r>
          </a:p>
          <a:p>
            <a:pPr marL="628650" lvl="1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Android: res/xml/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config.xml</a:t>
            </a:r>
            <a:r>
              <a:rPr lang="en-US" sz="1200" kern="1200" baseline="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– Add/change &lt;access origin=".*"/&gt;</a:t>
            </a:r>
          </a:p>
          <a:p>
            <a:pPr marL="628650" lvl="1" indent="-171450">
              <a:buFontTx/>
              <a:buChar char="-"/>
            </a:pPr>
            <a:r>
              <a:rPr lang="en-US" sz="1200" kern="1200" baseline="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iOS</a:t>
            </a:r>
            <a:r>
              <a:rPr lang="en-US" sz="1200" kern="1200" baseline="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: &lt;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projectname</a:t>
            </a:r>
            <a:r>
              <a:rPr lang="en-US" sz="1200" kern="1200" baseline="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&gt;/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Cordova.plist</a:t>
            </a:r>
            <a:r>
              <a:rPr lang="en-US" sz="1200" kern="1200" baseline="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: Add/change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ExternalHosts</a:t>
            </a:r>
            <a:r>
              <a:rPr lang="en-US" sz="1200" kern="1200" baseline="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array</a:t>
            </a:r>
            <a:endParaRPr lang="en-US" sz="1200" kern="1200" dirty="0" smtClean="0">
              <a:solidFill>
                <a:schemeClr val="tx1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Minify'ing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JS offers insignificant performance improvement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No source level JS debugging when running app on mobile devise. Use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console.log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.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Liberal use of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console.log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has no impact on mobile app performance</a:t>
            </a:r>
            <a:endParaRPr lang="en-US" baseline="0" dirty="0" smtClean="0"/>
          </a:p>
          <a:p>
            <a:pPr marL="171450" indent="-171450">
              <a:buFont typeface="Arial"/>
              <a:buChar char="•"/>
            </a:pPr>
            <a:endParaRPr lang="en-US" dirty="0" smtClean="0"/>
          </a:p>
          <a:p>
            <a:r>
              <a:rPr lang="en-US" dirty="0" smtClean="0"/>
              <a:t>DEMO: Eclipse build and run, then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Xcode</a:t>
            </a:r>
            <a:r>
              <a:rPr lang="en-US" baseline="0" dirty="0" smtClean="0"/>
              <a:t> build and run AFTER global search / replace of </a:t>
            </a:r>
            <a:r>
              <a:rPr lang="en-US" baseline="0" dirty="0" err="1" smtClean="0"/>
              <a:t>cordova.js</a:t>
            </a:r>
            <a:r>
              <a:rPr lang="en-US" baseline="0" dirty="0" smtClean="0"/>
              <a:t>, show app running in Chrome Desktop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6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JSON: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Ideal data interchange format for JS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Easily maps to JS object via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JSON.parse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()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jQuery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ajax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will handle parse for you and return JS object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Easily converts to string via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JSON.stringify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() for storage in LS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"Human readable"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Only syntactic sugar: { } [ ] , :, "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Show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customers.json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example</a:t>
            </a:r>
          </a:p>
          <a:p>
            <a:endParaRPr lang="en-US" sz="1200" kern="1200" dirty="0" smtClean="0">
              <a:solidFill>
                <a:schemeClr val="tx1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Web Local Storage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Very fast, reliable, persistent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Broad browser support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Each web app gets its own private storage area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Ideal for sharing state across pages…eliminates need to pass parameters via URL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Ideal for storing JSON data to support disconnected / offline mode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Store now, post later when app goes online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Very simple synchronous API: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window.localStorage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methods: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setItem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( key, value )</a:t>
            </a:r>
          </a:p>
          <a:p>
            <a:r>
              <a:rPr lang="is-I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getItem( key 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removeItem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( key 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clear()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JSON LS recommendations: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Use data type + unique ID as key for read / write objects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If data is read only, store entire JSON as single item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GOTCHA's: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Desktop browser testing requires local file access permission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Hard 5 MB LS limit regardless of browser, cannot extend</a:t>
            </a:r>
          </a:p>
          <a:p>
            <a:endParaRPr lang="en-US" dirty="0" smtClean="0"/>
          </a:p>
          <a:p>
            <a:r>
              <a:rPr lang="en-US" dirty="0" smtClean="0"/>
              <a:t>DEMO: Show JSON loading, parsing, storing</a:t>
            </a:r>
            <a:r>
              <a:rPr lang="en-US" baseline="0" dirty="0" smtClean="0"/>
              <a:t> via local 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95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Web DB: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Solves 5 GB LS limit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Current project I am working uses it for 35 MB parts list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Despite being deprecated by W3C, enjoys broad browser support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New standard Indexed DB not supported by Android or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iOS</a:t>
            </a:r>
            <a:endParaRPr lang="en-US" sz="1200" kern="1200" dirty="0" smtClean="0">
              <a:solidFill>
                <a:schemeClr val="tx1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SQLite based, compatible with your favorite desktop SQLite tools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DB can be created and packaged as part of mobile app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Requires native code to copy DB files during app startup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Requires manual DB file copy to support desktop browser. 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API is 100% asynchronous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Just like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ajax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, all query results provided via callback function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All queries run in a transaction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   - If running multiple queries (like bulk insert), batch queries in 1 </a:t>
            </a:r>
            <a:r>
              <a:rPr lang="en-US" sz="1200" kern="1200" dirty="0" err="1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tx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to significantly improve performance. </a:t>
            </a:r>
          </a:p>
          <a:p>
            <a:endParaRPr lang="en-US" dirty="0" smtClean="0"/>
          </a:p>
          <a:p>
            <a:r>
              <a:rPr lang="en-US" dirty="0" smtClean="0"/>
              <a:t>DEMO: Show Java and Objective</a:t>
            </a:r>
            <a:r>
              <a:rPr lang="en-US" baseline="0" dirty="0" smtClean="0"/>
              <a:t> C++ code that copies preloaded DB during startup, transactional queries, batched queries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53A1-7820-2F4F-8D14-EDD3E312038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56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ea typeface="ＭＳ Ｐゴシック" pitchFamily="34" charset="-128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Arial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Arial" pitchFamily="34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174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42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E0409E2A-EEAB-914D-AD40-9606C68EC1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374B59-D868-7D4E-A2B3-4ADA248512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2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85ED25-5D79-7D4F-A7D4-5FDCF0B96C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84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2E6B1-0404-D742-9743-5ABA85BDC5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32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5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92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94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4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75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3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2D8E58-4A3E-674A-9847-0612FE887EF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4" descr="leadingedj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47638"/>
            <a:ext cx="2743200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2093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42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93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441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6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258A0-ACD9-B64C-A6A7-DB356723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2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ED0216-AEAA-E94D-8ADD-ADDD164D0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BD0B0-DF74-5E45-BA2E-2CACF5335E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4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AD8CA-6244-B24F-B258-01C7EEA5D8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33902-6B0B-B947-A4F2-0A9C4B010A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7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6C2DC-E391-2C4A-8238-609BC3AFE7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AC0D0-5F5F-E14F-9540-13FB1ED8E5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9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Arial" pitchFamily="34" charset="0"/>
                  <a:ea typeface="ＭＳ Ｐゴシック" pitchFamily="34" charset="-128"/>
                  <a:cs typeface="+mn-cs"/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pitchFamily="34" charset="0"/>
                  <a:ea typeface="ＭＳ Ｐゴシック" pitchFamily="34" charset="-128"/>
                  <a:cs typeface="+mn-cs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Arial" pitchFamily="34" charset="0"/>
                  <a:ea typeface="ＭＳ Ｐゴシック" pitchFamily="34" charset="-128"/>
                  <a:cs typeface="+mn-cs"/>
                </a:endParaRPr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Arial" pitchFamily="34" charset="0"/>
                  <a:ea typeface="ＭＳ Ｐゴシック" pitchFamily="34" charset="-128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24DEE380-8ADC-A04F-821F-EB766550FB2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4" name="Picture 4" descr="leadingedj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47638"/>
            <a:ext cx="2743200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351D-D214-774F-BF84-FBA99600DE38}" type="datetimeFigureOut">
              <a:rPr lang="en-US" smtClean="0"/>
              <a:t>8/7/14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592EB-1367-5F4D-8362-C1790981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2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Keith Wedinger</a:t>
            </a:r>
          </a:p>
          <a:p>
            <a:r>
              <a:rPr lang="en-US" dirty="0" smtClean="0"/>
              <a:t>Solutions Architect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Real </a:t>
            </a:r>
            <a:r>
              <a:rPr lang="en-US" dirty="0" smtClean="0"/>
              <a:t>World Mobile App Development </a:t>
            </a:r>
            <a:r>
              <a:rPr lang="en-US" smtClean="0"/>
              <a:t>Using Phonegap</a:t>
            </a:r>
            <a:endParaRPr lang="en-US" dirty="0"/>
          </a:p>
        </p:txBody>
      </p:sp>
      <p:pic>
        <p:nvPicPr>
          <p:cNvPr id="4" name="Picture 4" descr="leadinged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257800"/>
            <a:ext cx="44196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778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Web SQL Database</a:t>
            </a:r>
          </a:p>
          <a:p>
            <a:pPr lvl="1"/>
            <a:r>
              <a:rPr lang="en-US" sz="2000" dirty="0" smtClean="0"/>
              <a:t>Solves 5 MB local storage limit</a:t>
            </a:r>
          </a:p>
          <a:p>
            <a:pPr lvl="1"/>
            <a:r>
              <a:rPr lang="en-US" sz="2000" dirty="0" smtClean="0"/>
              <a:t>Broad mobile / desktop browser support</a:t>
            </a:r>
          </a:p>
          <a:p>
            <a:pPr lvl="1"/>
            <a:r>
              <a:rPr lang="en-US" sz="2000" dirty="0" smtClean="0"/>
              <a:t>Based on SQLite</a:t>
            </a:r>
          </a:p>
          <a:p>
            <a:pPr lvl="1"/>
            <a:r>
              <a:rPr lang="en-US" sz="2000" dirty="0" smtClean="0"/>
              <a:t>Databases can be preloaded and packaged with mobile app</a:t>
            </a:r>
          </a:p>
          <a:p>
            <a:pPr lvl="1"/>
            <a:r>
              <a:rPr lang="en-US" sz="2000" dirty="0"/>
              <a:t>All queries execute asynchronously</a:t>
            </a:r>
          </a:p>
          <a:p>
            <a:pPr lvl="1"/>
            <a:r>
              <a:rPr lang="en-US" sz="2000" dirty="0" smtClean="0"/>
              <a:t>All queries are transactional</a:t>
            </a:r>
          </a:p>
          <a:p>
            <a:pPr lvl="1"/>
            <a:r>
              <a:rPr lang="en-US" sz="2000" dirty="0" smtClean="0"/>
              <a:t>GOTCHA? Deprecated by W3C</a:t>
            </a:r>
          </a:p>
          <a:p>
            <a:pPr lvl="2"/>
            <a:r>
              <a:rPr lang="en-US" sz="1600" dirty="0" smtClean="0"/>
              <a:t>Why not IndexedDB?  Not supported by mobile browsers.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643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Binding with Knockout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Easily associate DOM elements with model data using a concise, readable </a:t>
            </a:r>
            <a:r>
              <a:rPr lang="en-US" dirty="0" smtClean="0"/>
              <a:t>syntax</a:t>
            </a:r>
          </a:p>
          <a:p>
            <a:r>
              <a:rPr lang="en-US" dirty="0" smtClean="0"/>
              <a:t>UI updates automatically when data changes</a:t>
            </a:r>
          </a:p>
          <a:p>
            <a:r>
              <a:rPr lang="en-US" dirty="0" smtClean="0"/>
              <a:t>Easily map JSON data to data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183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Underscore.js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r>
              <a:rPr lang="en-US" sz="2400" dirty="0" smtClean="0"/>
              <a:t>The utility belt for JavaScript</a:t>
            </a:r>
          </a:p>
          <a:p>
            <a:r>
              <a:rPr lang="en-US" sz="2400" dirty="0" smtClean="0"/>
              <a:t>Provides 60-odd functions for:</a:t>
            </a:r>
          </a:p>
          <a:p>
            <a:pPr lvl="1"/>
            <a:r>
              <a:rPr lang="en-US" sz="2000" dirty="0" smtClean="0"/>
              <a:t>Collections</a:t>
            </a:r>
          </a:p>
          <a:p>
            <a:pPr lvl="1"/>
            <a:r>
              <a:rPr lang="en-US" sz="2000" dirty="0" smtClean="0"/>
              <a:t>Arrays</a:t>
            </a:r>
          </a:p>
          <a:p>
            <a:pPr lvl="1"/>
            <a:r>
              <a:rPr lang="en-US" sz="2000" dirty="0" smtClean="0"/>
              <a:t>Objects</a:t>
            </a:r>
          </a:p>
          <a:p>
            <a:pPr lvl="1"/>
            <a:r>
              <a:rPr lang="en-US" sz="2000" dirty="0" smtClean="0"/>
              <a:t>Functions</a:t>
            </a:r>
          </a:p>
          <a:p>
            <a:pPr lvl="1"/>
            <a:r>
              <a:rPr lang="en-US" sz="2000" dirty="0" smtClean="0"/>
              <a:t>Equality testing</a:t>
            </a:r>
          </a:p>
          <a:p>
            <a:r>
              <a:rPr lang="en-US" sz="2400" dirty="0" smtClean="0"/>
              <a:t>Does not extend any built in JS objects</a:t>
            </a:r>
          </a:p>
          <a:p>
            <a:r>
              <a:rPr lang="en-US" sz="2400" dirty="0" smtClean="0"/>
              <a:t>Delegates to built-in JS functions if present</a:t>
            </a:r>
          </a:p>
        </p:txBody>
      </p:sp>
    </p:spTree>
    <p:extLst>
      <p:ext uri="{BB962C8B-B14F-4D97-AF65-F5344CB8AC3E}">
        <p14:creationId xmlns:p14="http://schemas.microsoft.com/office/powerpoint/2010/main" val="623984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Templates via EJS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Cleans </a:t>
            </a:r>
            <a:r>
              <a:rPr lang="en-US" sz="2400" dirty="0"/>
              <a:t>the HTML out of your JavaScript with client side </a:t>
            </a:r>
            <a:r>
              <a:rPr lang="en-US" sz="2400" dirty="0" smtClean="0"/>
              <a:t>templates</a:t>
            </a:r>
          </a:p>
          <a:p>
            <a:r>
              <a:rPr lang="en-US" sz="2400" dirty="0" smtClean="0"/>
              <a:t>Combines </a:t>
            </a:r>
            <a:r>
              <a:rPr lang="en-US" sz="2400" dirty="0"/>
              <a:t>data and a template to produce </a:t>
            </a:r>
            <a:r>
              <a:rPr lang="en-US" sz="2400" dirty="0" smtClean="0"/>
              <a:t>HTML</a:t>
            </a:r>
          </a:p>
          <a:p>
            <a:r>
              <a:rPr lang="en-US" sz="2400" dirty="0" smtClean="0"/>
              <a:t>Templates can contain embedded JS</a:t>
            </a:r>
          </a:p>
          <a:p>
            <a:r>
              <a:rPr lang="en-US" sz="2400" dirty="0" smtClean="0"/>
              <a:t>Ideal </a:t>
            </a:r>
            <a:r>
              <a:rPr lang="en-US" sz="2400" dirty="0"/>
              <a:t>for creating reusable:</a:t>
            </a:r>
          </a:p>
          <a:p>
            <a:pPr lvl="1"/>
            <a:r>
              <a:rPr lang="en-US" sz="2000" dirty="0" smtClean="0"/>
              <a:t>Headers </a:t>
            </a:r>
            <a:r>
              <a:rPr lang="en-US" sz="2000" dirty="0"/>
              <a:t>and </a:t>
            </a:r>
            <a:r>
              <a:rPr lang="en-US" sz="2000" dirty="0" smtClean="0"/>
              <a:t>footers</a:t>
            </a:r>
          </a:p>
          <a:p>
            <a:pPr lvl="1"/>
            <a:r>
              <a:rPr lang="en-US" sz="2000" dirty="0" smtClean="0"/>
              <a:t>Complex </a:t>
            </a:r>
            <a:r>
              <a:rPr lang="en-US" sz="2000" dirty="0"/>
              <a:t>list items</a:t>
            </a:r>
          </a:p>
          <a:p>
            <a:pPr lvl="1"/>
            <a:r>
              <a:rPr lang="en-US" sz="2000" dirty="0" smtClean="0"/>
              <a:t>Dialogs</a:t>
            </a:r>
          </a:p>
        </p:txBody>
      </p:sp>
    </p:spTree>
    <p:extLst>
      <p:ext uri="{BB962C8B-B14F-4D97-AF65-F5344CB8AC3E}">
        <p14:creationId xmlns:p14="http://schemas.microsoft.com/office/powerpoint/2010/main" val="2440982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jquery</a:t>
            </a:r>
            <a:r>
              <a:rPr lang="en-US" dirty="0"/>
              <a:t> / </a:t>
            </a:r>
            <a:r>
              <a:rPr lang="en-US" dirty="0" smtClean="0"/>
              <a:t>globalize + jquery-i18n</a:t>
            </a:r>
          </a:p>
          <a:p>
            <a:r>
              <a:rPr lang="en-US" dirty="0" smtClean="0"/>
              <a:t>Provides support for:</a:t>
            </a:r>
          </a:p>
          <a:p>
            <a:pPr lvl="1"/>
            <a:r>
              <a:rPr lang="en-US" dirty="0" smtClean="0"/>
              <a:t>Localized text</a:t>
            </a:r>
          </a:p>
          <a:p>
            <a:pPr lvl="1"/>
            <a:r>
              <a:rPr lang="en-US" dirty="0" smtClean="0"/>
              <a:t>Number and date formatting</a:t>
            </a:r>
          </a:p>
        </p:txBody>
      </p:sp>
    </p:spTree>
    <p:extLst>
      <p:ext uri="{BB962C8B-B14F-4D97-AF65-F5344CB8AC3E}">
        <p14:creationId xmlns:p14="http://schemas.microsoft.com/office/powerpoint/2010/main" val="12541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and Gotcha’s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r>
              <a:rPr lang="en-US" sz="1800" dirty="0" smtClean="0"/>
              <a:t>Upgrading libraries</a:t>
            </a:r>
          </a:p>
          <a:p>
            <a:pPr lvl="1"/>
            <a:r>
              <a:rPr lang="en-US" sz="1600" dirty="0" smtClean="0"/>
              <a:t>Be careful!</a:t>
            </a:r>
          </a:p>
          <a:p>
            <a:pPr lvl="1"/>
            <a:r>
              <a:rPr lang="en-US" sz="1600" dirty="0" smtClean="0"/>
              <a:t>Phonegap:</a:t>
            </a:r>
          </a:p>
          <a:p>
            <a:pPr lvl="2"/>
            <a:r>
              <a:rPr lang="en-US" sz="1400" dirty="0" smtClean="0"/>
              <a:t>API changes / plugin changes</a:t>
            </a:r>
          </a:p>
          <a:p>
            <a:pPr lvl="2"/>
            <a:r>
              <a:rPr lang="en-US" sz="1400" dirty="0"/>
              <a:t>See http://</a:t>
            </a:r>
            <a:r>
              <a:rPr lang="en-US" sz="1400" dirty="0" err="1"/>
              <a:t>docs.phonegap.com</a:t>
            </a:r>
            <a:r>
              <a:rPr lang="en-US" sz="1400" dirty="0"/>
              <a:t>/en/edge/</a:t>
            </a:r>
            <a:r>
              <a:rPr lang="en-US" sz="1400" dirty="0" err="1" smtClean="0"/>
              <a:t>guide_platforms_index.md.html</a:t>
            </a:r>
            <a:endParaRPr lang="en-US" sz="1400" dirty="0" smtClean="0"/>
          </a:p>
          <a:p>
            <a:pPr lvl="2"/>
            <a:r>
              <a:rPr lang="en-US" sz="1400" dirty="0" smtClean="0"/>
              <a:t>Wrap </a:t>
            </a:r>
            <a:r>
              <a:rPr lang="en-US" sz="1400" dirty="0" smtClean="0"/>
              <a:t>the line shown in red below </a:t>
            </a:r>
            <a:r>
              <a:rPr lang="en-US" sz="1400" dirty="0" smtClean="0"/>
              <a:t>in the Android version of </a:t>
            </a:r>
            <a:r>
              <a:rPr lang="en-US" sz="1400" dirty="0" err="1" smtClean="0"/>
              <a:t>cordova.js</a:t>
            </a:r>
            <a:r>
              <a:rPr lang="en-US" sz="1400" dirty="0" smtClean="0"/>
              <a:t> </a:t>
            </a:r>
            <a:r>
              <a:rPr lang="en-US" sz="1400" dirty="0" smtClean="0"/>
              <a:t>to avoid noisy alerts during Chrome debugging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200" b="1" dirty="0" smtClean="0">
                <a:latin typeface="Courier New"/>
                <a:cs typeface="Courier New"/>
              </a:rPr>
              <a:t>if </a:t>
            </a:r>
            <a:r>
              <a:rPr lang="en-US" sz="1200" b="1" dirty="0">
                <a:latin typeface="Courier New"/>
                <a:cs typeface="Courier New"/>
              </a:rPr>
              <a:t>( </a:t>
            </a:r>
            <a:r>
              <a:rPr lang="en-US" sz="1200" b="1" dirty="0" err="1">
                <a:latin typeface="Courier New"/>
                <a:cs typeface="Courier New"/>
              </a:rPr>
              <a:t>navigator.userAgent.match</a:t>
            </a:r>
            <a:r>
              <a:rPr lang="en-US" sz="1200" b="1" dirty="0">
                <a:latin typeface="Courier New"/>
                <a:cs typeface="Courier New"/>
              </a:rPr>
              <a:t>( /(</a:t>
            </a:r>
            <a:r>
              <a:rPr lang="en-US" sz="1200" b="1" dirty="0" err="1">
                <a:latin typeface="Courier New"/>
                <a:cs typeface="Courier New"/>
              </a:rPr>
              <a:t>Android|iPhone|iPod|iPad</a:t>
            </a:r>
            <a:r>
              <a:rPr lang="en-US" sz="1200" b="1" dirty="0">
                <a:latin typeface="Courier New"/>
                <a:cs typeface="Courier New"/>
              </a:rPr>
              <a:t>)/ ) ) </a:t>
            </a:r>
            <a:r>
              <a:rPr lang="en-US" sz="1200" b="1" dirty="0" smtClean="0">
                <a:latin typeface="Courier New"/>
                <a:cs typeface="Courier New"/>
              </a:rPr>
              <a:t>{</a:t>
            </a:r>
            <a:r>
              <a:rPr lang="en-US" sz="1200" dirty="0" smtClean="0">
                <a:latin typeface="Courier New"/>
                <a:cs typeface="Courier New"/>
              </a:rPr>
              <a:t/>
            </a:r>
            <a:br>
              <a:rPr lang="en-US" sz="1200" dirty="0" smtClean="0">
                <a:latin typeface="Courier New"/>
                <a:cs typeface="Courier New"/>
              </a:rPr>
            </a:br>
            <a: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  <a:t>    return </a:t>
            </a:r>
            <a:r>
              <a:rPr lang="en-US" sz="1200" dirty="0">
                <a:solidFill>
                  <a:srgbClr val="FF0000"/>
                </a:solidFill>
                <a:latin typeface="Courier New"/>
                <a:cs typeface="Courier New"/>
              </a:rPr>
              <a:t>prompt(</a:t>
            </a:r>
            <a:r>
              <a:rPr lang="en-US" sz="1200" dirty="0" err="1">
                <a:solidFill>
                  <a:srgbClr val="FF0000"/>
                </a:solidFill>
                <a:latin typeface="Courier New"/>
                <a:cs typeface="Courier New"/>
              </a:rPr>
              <a:t>argsJson</a:t>
            </a:r>
            <a: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  <a:t>,</a:t>
            </a:r>
            <a:b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</a:br>
            <a: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  <a:t>       '</a:t>
            </a:r>
            <a:r>
              <a:rPr lang="en-US" sz="1200" dirty="0">
                <a:solidFill>
                  <a:srgbClr val="FF0000"/>
                </a:solidFill>
                <a:latin typeface="Courier New"/>
                <a:cs typeface="Courier New"/>
              </a:rPr>
              <a:t>gap:'+</a:t>
            </a:r>
            <a:r>
              <a:rPr lang="en-US" sz="1200" dirty="0" err="1">
                <a:solidFill>
                  <a:srgbClr val="FF0000"/>
                </a:solidFill>
                <a:latin typeface="Courier New"/>
                <a:cs typeface="Courier New"/>
              </a:rPr>
              <a:t>JSON.stringify</a:t>
            </a:r>
            <a:r>
              <a:rPr lang="en-US" sz="1200" dirty="0">
                <a:solidFill>
                  <a:srgbClr val="FF0000"/>
                </a:solidFill>
                <a:latin typeface="Courier New"/>
                <a:cs typeface="Courier New"/>
              </a:rPr>
              <a:t>([service, action</a:t>
            </a:r>
            <a: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12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callbackId</a:t>
            </a:r>
            <a:r>
              <a:rPr lang="en-US" sz="1200" dirty="0">
                <a:solidFill>
                  <a:srgbClr val="FF0000"/>
                </a:solidFill>
                <a:latin typeface="Courier New"/>
                <a:cs typeface="Courier New"/>
              </a:rPr>
              <a:t>]))</a:t>
            </a:r>
            <a: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br>
              <a:rPr lang="en-US" sz="1200" dirty="0" smtClean="0">
                <a:solidFill>
                  <a:srgbClr val="FF0000"/>
                </a:solidFill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}</a:t>
            </a:r>
            <a:endParaRPr lang="en-US" sz="1400" b="1" dirty="0" smtClean="0"/>
          </a:p>
          <a:p>
            <a:r>
              <a:rPr lang="en-US" sz="1800" dirty="0" smtClean="0"/>
              <a:t>Use Android emulator with GPU / VM acceleration</a:t>
            </a:r>
          </a:p>
          <a:p>
            <a:pPr lvl="1"/>
            <a:r>
              <a:rPr lang="en-US" sz="1400" dirty="0"/>
              <a:t>http://</a:t>
            </a:r>
            <a:r>
              <a:rPr lang="en-US" sz="1400" dirty="0" err="1"/>
              <a:t>developer.android.com</a:t>
            </a:r>
            <a:r>
              <a:rPr lang="en-US" sz="1400" dirty="0"/>
              <a:t>/tools/devices/</a:t>
            </a:r>
            <a:r>
              <a:rPr lang="en-US" sz="1400" dirty="0" err="1"/>
              <a:t>emulator.html</a:t>
            </a:r>
            <a:endParaRPr lang="en-US" sz="1400" dirty="0" smtClean="0"/>
          </a:p>
          <a:p>
            <a:r>
              <a:rPr lang="en-US" sz="1800" dirty="0" smtClean="0"/>
              <a:t>Deployment to real iOS device requires Apple iOS Developer membership</a:t>
            </a:r>
            <a:endParaRPr lang="en-US" sz="1600" dirty="0" smtClean="0"/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42550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/ Devices / Browsers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693025" cy="3724275"/>
          </a:xfrm>
        </p:spPr>
        <p:txBody>
          <a:bodyPr/>
          <a:lstStyle/>
          <a:p>
            <a:r>
              <a:rPr lang="en-US" sz="1600" dirty="0" smtClean="0"/>
              <a:t>Performance</a:t>
            </a:r>
          </a:p>
          <a:p>
            <a:pPr lvl="1"/>
            <a:r>
              <a:rPr lang="en-US" sz="1400" dirty="0" smtClean="0"/>
              <a:t>Depends on device and OS</a:t>
            </a:r>
          </a:p>
          <a:p>
            <a:pPr lvl="1"/>
            <a:r>
              <a:rPr lang="en-US" sz="1400" dirty="0" err="1" smtClean="0"/>
              <a:t>iOS</a:t>
            </a:r>
            <a:r>
              <a:rPr lang="en-US" sz="1400" dirty="0" smtClean="0"/>
              <a:t> generally faster than Android</a:t>
            </a:r>
          </a:p>
          <a:p>
            <a:pPr lvl="1"/>
            <a:r>
              <a:rPr lang="en-US" sz="1400" dirty="0" smtClean="0"/>
              <a:t>Later Android versions generally faster than earlier versions</a:t>
            </a:r>
          </a:p>
          <a:p>
            <a:pPr lvl="2"/>
            <a:r>
              <a:rPr lang="en-US" sz="1200" dirty="0" smtClean="0"/>
              <a:t>Recommend Ice Cream Sandwich as absolute minimum</a:t>
            </a:r>
          </a:p>
          <a:p>
            <a:r>
              <a:rPr lang="en-US" sz="1600" dirty="0" smtClean="0"/>
              <a:t>Device differences</a:t>
            </a:r>
          </a:p>
          <a:p>
            <a:pPr lvl="1"/>
            <a:r>
              <a:rPr lang="en-US" sz="1200" dirty="0" smtClean="0"/>
              <a:t>Screen resolutions and screen rotation – Use responsive design / media queries to handle diffs</a:t>
            </a:r>
          </a:p>
          <a:p>
            <a:pPr lvl="1"/>
            <a:r>
              <a:rPr lang="en-US" sz="1200" dirty="0" smtClean="0"/>
              <a:t>Device independence != screen resolution independence</a:t>
            </a:r>
          </a:p>
          <a:p>
            <a:pPr lvl="1"/>
            <a:r>
              <a:rPr lang="en-US" sz="1200" dirty="0" smtClean="0"/>
              <a:t>Vendor changes to Android browser – Ex: Samsung Galaxy Tab 2 10.1</a:t>
            </a:r>
          </a:p>
          <a:p>
            <a:pPr lvl="2"/>
            <a:r>
              <a:rPr lang="en-US" sz="1200" dirty="0"/>
              <a:t>Samsung Galaxy Tab 2 10.1 - &lt;select&gt; does not work in fixed/absolute positioned &lt;div</a:t>
            </a:r>
            <a:r>
              <a:rPr lang="en-US" sz="1200" dirty="0" smtClean="0"/>
              <a:t>&gt;</a:t>
            </a:r>
            <a:endParaRPr lang="en-US" sz="400" dirty="0" smtClean="0"/>
          </a:p>
          <a:p>
            <a:r>
              <a:rPr lang="en-US" sz="1600" dirty="0"/>
              <a:t>Minifying JS files not necessary</a:t>
            </a:r>
          </a:p>
          <a:p>
            <a:pPr lvl="1"/>
            <a:r>
              <a:rPr lang="en-US" sz="1200" dirty="0"/>
              <a:t>Offers insignificant load time improvement</a:t>
            </a:r>
            <a:endParaRPr lang="en-US" sz="1800" dirty="0"/>
          </a:p>
          <a:p>
            <a:r>
              <a:rPr lang="en-US" sz="1600" dirty="0" smtClean="0"/>
              <a:t>Browser Anomalies</a:t>
            </a:r>
          </a:p>
          <a:p>
            <a:pPr lvl="1"/>
            <a:r>
              <a:rPr lang="en-US" sz="1200" dirty="0" smtClean="0"/>
              <a:t>Don’t assume that what works on desktop browser will just work on device.</a:t>
            </a:r>
          </a:p>
          <a:p>
            <a:pPr lvl="1"/>
            <a:r>
              <a:rPr lang="en-US" sz="1200" dirty="0" smtClean="0"/>
              <a:t>Don’t assume that what works on one Android device will just work on another.</a:t>
            </a:r>
          </a:p>
          <a:p>
            <a:pPr lvl="1"/>
            <a:r>
              <a:rPr lang="en-US" sz="1200" dirty="0" smtClean="0"/>
              <a:t>Test, test, test – Jasmine for JavaScript unit / behavioral testing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2143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Source level JS debugging </a:t>
            </a:r>
            <a:r>
              <a:rPr lang="en-US" sz="2000" dirty="0" smtClean="0"/>
              <a:t>via Chrome Desktop</a:t>
            </a:r>
            <a:endParaRPr lang="en-US" sz="2000" dirty="0" smtClean="0"/>
          </a:p>
          <a:p>
            <a:pPr lvl="1"/>
            <a:r>
              <a:rPr lang="en-US" sz="1800" dirty="0" smtClean="0"/>
              <a:t>Browse to local file system URL for your start page and use Chrome's developer tools</a:t>
            </a:r>
          </a:p>
          <a:p>
            <a:pPr lvl="1"/>
            <a:r>
              <a:rPr lang="en-US" sz="1800" dirty="0"/>
              <a:t>If </a:t>
            </a:r>
            <a:r>
              <a:rPr lang="en-US" sz="1800" dirty="0" smtClean="0"/>
              <a:t>you have </a:t>
            </a:r>
            <a:r>
              <a:rPr lang="en-US" sz="1800" dirty="0"/>
              <a:t>an Android 4.4 device and Chrome 30+, you can use the new </a:t>
            </a:r>
            <a:r>
              <a:rPr lang="en-US" sz="1800" dirty="0" err="1"/>
              <a:t>WebView</a:t>
            </a:r>
            <a:r>
              <a:rPr lang="en-US" sz="1800" dirty="0"/>
              <a:t> Debugging </a:t>
            </a:r>
            <a:r>
              <a:rPr lang="en-US" sz="1800" dirty="0" smtClean="0"/>
              <a:t>tools</a:t>
            </a:r>
          </a:p>
          <a:p>
            <a:pPr lvl="2"/>
            <a:r>
              <a:rPr lang="en-US" sz="1400" dirty="0"/>
              <a:t>See Chrome Remote </a:t>
            </a:r>
            <a:r>
              <a:rPr lang="en-US" sz="1400" dirty="0" smtClean="0"/>
              <a:t>Debugging at link below for </a:t>
            </a:r>
            <a:r>
              <a:rPr lang="en-US" sz="1400" dirty="0"/>
              <a:t>additional details:</a:t>
            </a:r>
            <a:br>
              <a:rPr lang="en-US" sz="1400" dirty="0"/>
            </a:br>
            <a:r>
              <a:rPr lang="en-US" sz="1400" dirty="0"/>
              <a:t>https://</a:t>
            </a:r>
            <a:r>
              <a:rPr lang="en-US" sz="1400" dirty="0" err="1"/>
              <a:t>github.com</a:t>
            </a:r>
            <a:r>
              <a:rPr lang="en-US" sz="1400" dirty="0"/>
              <a:t>/</a:t>
            </a:r>
            <a:r>
              <a:rPr lang="en-US" sz="1400" dirty="0" err="1"/>
              <a:t>phonegap</a:t>
            </a:r>
            <a:r>
              <a:rPr lang="en-US" sz="1400" dirty="0"/>
              <a:t>/</a:t>
            </a:r>
            <a:r>
              <a:rPr lang="en-US" sz="1400" dirty="0" err="1"/>
              <a:t>phonegap</a:t>
            </a:r>
            <a:r>
              <a:rPr lang="en-US" sz="1400" dirty="0"/>
              <a:t>/wiki/Debugging-in-PhoneGap</a:t>
            </a:r>
            <a:endParaRPr lang="en-US" sz="1400" dirty="0" smtClean="0"/>
          </a:p>
          <a:p>
            <a:pPr lvl="1"/>
            <a:r>
              <a:rPr lang="en-US" sz="1800" dirty="0" smtClean="0"/>
              <a:t>Firefox </a:t>
            </a:r>
            <a:r>
              <a:rPr lang="en-US" sz="1800" dirty="0" smtClean="0"/>
              <a:t>and IE will not work</a:t>
            </a:r>
          </a:p>
          <a:p>
            <a:r>
              <a:rPr lang="en-US" sz="2000" dirty="0" smtClean="0"/>
              <a:t>Use </a:t>
            </a:r>
            <a:r>
              <a:rPr lang="en-US" sz="2000" dirty="0" err="1" smtClean="0"/>
              <a:t>console.log</a:t>
            </a:r>
            <a:r>
              <a:rPr lang="en-US" sz="2000" dirty="0" smtClean="0"/>
              <a:t> liberally</a:t>
            </a:r>
          </a:p>
          <a:p>
            <a:pPr lvl="1"/>
            <a:r>
              <a:rPr lang="en-US" sz="1800" dirty="0" smtClean="0"/>
              <a:t>No impact on JavaScript performance on device</a:t>
            </a:r>
          </a:p>
          <a:p>
            <a:pPr lvl="1"/>
            <a:r>
              <a:rPr lang="en-US" sz="1800" dirty="0" smtClean="0"/>
              <a:t>Use </a:t>
            </a:r>
            <a:r>
              <a:rPr lang="en-US" sz="1800" dirty="0" smtClean="0"/>
              <a:t>Phonegap File API for logging to a file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3075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Add-ons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SimpleDialog2</a:t>
            </a:r>
          </a:p>
          <a:p>
            <a:pPr lvl="1"/>
            <a:r>
              <a:rPr lang="en-US" sz="2000" dirty="0"/>
              <a:t>http://</a:t>
            </a:r>
            <a:r>
              <a:rPr lang="en-US" sz="2000" dirty="0" err="1"/>
              <a:t>dev.jtsage.com</a:t>
            </a:r>
            <a:r>
              <a:rPr lang="en-US" sz="2000" dirty="0"/>
              <a:t>/</a:t>
            </a:r>
            <a:r>
              <a:rPr lang="en-US" sz="2000" dirty="0" err="1"/>
              <a:t>jQM-SimpleDialog</a:t>
            </a:r>
            <a:r>
              <a:rPr lang="en-US" sz="2000" dirty="0"/>
              <a:t>/demos2</a:t>
            </a:r>
            <a:r>
              <a:rPr lang="en-US" sz="2000" dirty="0" smtClean="0"/>
              <a:t>/</a:t>
            </a:r>
          </a:p>
          <a:p>
            <a:r>
              <a:rPr lang="en-US" dirty="0" smtClean="0"/>
              <a:t>jQuery </a:t>
            </a:r>
            <a:r>
              <a:rPr lang="en-US" dirty="0" err="1" smtClean="0"/>
              <a:t>BlockUI</a:t>
            </a:r>
            <a:endParaRPr lang="en-US" dirty="0" smtClean="0"/>
          </a:p>
          <a:p>
            <a:pPr lvl="1"/>
            <a:r>
              <a:rPr lang="en-US" dirty="0"/>
              <a:t>http://</a:t>
            </a:r>
            <a:r>
              <a:rPr lang="en-US" dirty="0" err="1"/>
              <a:t>www.malsup.com</a:t>
            </a:r>
            <a:r>
              <a:rPr lang="en-US" dirty="0"/>
              <a:t>/</a:t>
            </a:r>
            <a:r>
              <a:rPr lang="en-US" dirty="0" err="1"/>
              <a:t>jquery</a:t>
            </a:r>
            <a:r>
              <a:rPr lang="en-US" dirty="0"/>
              <a:t>/block/</a:t>
            </a:r>
          </a:p>
          <a:p>
            <a:r>
              <a:rPr lang="en-US" dirty="0" err="1" smtClean="0"/>
              <a:t>Mobiscroll</a:t>
            </a:r>
            <a:r>
              <a:rPr lang="en-US" dirty="0" smtClean="0"/>
              <a:t> – Date &amp; Time </a:t>
            </a:r>
            <a:r>
              <a:rPr lang="en-US" dirty="0" err="1" smtClean="0"/>
              <a:t>Scroller</a:t>
            </a:r>
            <a:endParaRPr lang="en-US" dirty="0" smtClean="0"/>
          </a:p>
          <a:p>
            <a:pPr lvl="1"/>
            <a:r>
              <a:rPr lang="en-US" sz="2000" dirty="0"/>
              <a:t>http://</a:t>
            </a:r>
            <a:r>
              <a:rPr lang="en-US" sz="2000" dirty="0" err="1"/>
              <a:t>dev.jtsage.com</a:t>
            </a:r>
            <a:r>
              <a:rPr lang="en-US" sz="2000" dirty="0"/>
              <a:t>/</a:t>
            </a:r>
            <a:r>
              <a:rPr lang="en-US" sz="2000" dirty="0" err="1"/>
              <a:t>jQM-DateBox</a:t>
            </a:r>
            <a:r>
              <a:rPr lang="en-US" sz="2000" dirty="0" smtClean="0"/>
              <a:t>/</a:t>
            </a:r>
          </a:p>
          <a:p>
            <a:r>
              <a:rPr lang="en-US" dirty="0" smtClean="0"/>
              <a:t>Signature Pad</a:t>
            </a:r>
          </a:p>
          <a:p>
            <a:pPr lvl="1"/>
            <a:r>
              <a:rPr lang="en-US" sz="2000" dirty="0"/>
              <a:t>http://</a:t>
            </a:r>
            <a:r>
              <a:rPr lang="en-US" sz="2000" dirty="0" err="1"/>
              <a:t>thomasjbradley.ca</a:t>
            </a:r>
            <a:r>
              <a:rPr lang="en-US" sz="2000" dirty="0"/>
              <a:t>/lab/signature-pad</a:t>
            </a:r>
            <a:r>
              <a:rPr lang="en-US" sz="20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911465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7848600" cy="3724275"/>
          </a:xfrm>
        </p:spPr>
        <p:txBody>
          <a:bodyPr/>
          <a:lstStyle/>
          <a:p>
            <a:r>
              <a:rPr lang="en-US" sz="1800" dirty="0" smtClean="0"/>
              <a:t>JavaScript: The Good Parts</a:t>
            </a:r>
          </a:p>
          <a:p>
            <a:pPr lvl="1"/>
            <a:r>
              <a:rPr lang="en-US" sz="1400" dirty="0"/>
              <a:t>http://</a:t>
            </a:r>
            <a:r>
              <a:rPr lang="en-US" sz="1400" dirty="0" err="1"/>
              <a:t>www.amazon.com</a:t>
            </a:r>
            <a:r>
              <a:rPr lang="en-US" sz="1400" dirty="0"/>
              <a:t>/JavaScript-Good-Parts-Douglas-</a:t>
            </a:r>
            <a:r>
              <a:rPr lang="en-US" sz="1400" dirty="0" err="1"/>
              <a:t>Crockford</a:t>
            </a:r>
            <a:r>
              <a:rPr lang="en-US" sz="1400" dirty="0"/>
              <a:t>/</a:t>
            </a:r>
            <a:r>
              <a:rPr lang="en-US" sz="1400" dirty="0" err="1"/>
              <a:t>dp</a:t>
            </a:r>
            <a:r>
              <a:rPr lang="en-US" sz="1400" dirty="0"/>
              <a:t>/0596517742</a:t>
            </a:r>
          </a:p>
          <a:p>
            <a:r>
              <a:rPr lang="en-US" sz="1800" dirty="0" smtClean="0"/>
              <a:t>Phonegap</a:t>
            </a:r>
            <a:r>
              <a:rPr lang="en-US" sz="1800" dirty="0"/>
              <a:t>:</a:t>
            </a:r>
          </a:p>
          <a:p>
            <a:pPr lvl="1"/>
            <a:r>
              <a:rPr lang="en-US" sz="1600" dirty="0"/>
              <a:t>http://</a:t>
            </a:r>
            <a:r>
              <a:rPr lang="en-US" sz="1600" dirty="0" err="1"/>
              <a:t>docs.phonegap.com</a:t>
            </a:r>
            <a:r>
              <a:rPr lang="en-US" sz="1600" dirty="0"/>
              <a:t>/en/3.0.0/</a:t>
            </a:r>
            <a:r>
              <a:rPr lang="en-US" sz="1600" dirty="0" err="1" smtClean="0"/>
              <a:t>index.html</a:t>
            </a:r>
            <a:endParaRPr lang="en-US" sz="1600" dirty="0" smtClean="0"/>
          </a:p>
          <a:p>
            <a:r>
              <a:rPr lang="en-US" sz="1800" dirty="0" smtClean="0"/>
              <a:t>jQuery Mobile:</a:t>
            </a:r>
          </a:p>
          <a:p>
            <a:pPr lvl="1"/>
            <a:r>
              <a:rPr lang="en-US" sz="1600" dirty="0"/>
              <a:t>http://</a:t>
            </a:r>
            <a:r>
              <a:rPr lang="en-US" sz="1600" dirty="0" err="1"/>
              <a:t>jquerymobile.com</a:t>
            </a:r>
            <a:r>
              <a:rPr lang="en-US" sz="1600" dirty="0"/>
              <a:t>/demos/1.3.0/</a:t>
            </a:r>
          </a:p>
          <a:p>
            <a:r>
              <a:rPr lang="en-US" sz="1800" dirty="0" smtClean="0"/>
              <a:t>W3C</a:t>
            </a:r>
            <a:endParaRPr lang="en-US" sz="1800" dirty="0"/>
          </a:p>
          <a:p>
            <a:pPr lvl="1"/>
            <a:r>
              <a:rPr lang="en-US" sz="1600" dirty="0"/>
              <a:t>Web Storage: http://www.w3.org/TR/</a:t>
            </a:r>
            <a:r>
              <a:rPr lang="en-US" sz="1600" dirty="0" err="1"/>
              <a:t>webstorage</a:t>
            </a:r>
            <a:r>
              <a:rPr lang="en-US" sz="1600" dirty="0"/>
              <a:t>/</a:t>
            </a:r>
          </a:p>
          <a:p>
            <a:pPr lvl="1"/>
            <a:r>
              <a:rPr lang="en-US" sz="1600" dirty="0" smtClean="0"/>
              <a:t>Web </a:t>
            </a:r>
            <a:r>
              <a:rPr lang="en-US" sz="1600" dirty="0"/>
              <a:t>SQL Database: http://www.w3.org/TR/</a:t>
            </a:r>
            <a:r>
              <a:rPr lang="en-US" sz="1600" dirty="0" err="1"/>
              <a:t>webdatabase</a:t>
            </a:r>
            <a:r>
              <a:rPr lang="en-US" sz="1600" dirty="0"/>
              <a:t>/</a:t>
            </a:r>
          </a:p>
          <a:p>
            <a:r>
              <a:rPr lang="en-US" sz="1800" dirty="0" smtClean="0"/>
              <a:t>Knockout</a:t>
            </a:r>
            <a:endParaRPr lang="en-US" sz="1800" dirty="0"/>
          </a:p>
          <a:p>
            <a:pPr lvl="1"/>
            <a:r>
              <a:rPr lang="en-US" sz="1600" dirty="0"/>
              <a:t>http://</a:t>
            </a:r>
            <a:r>
              <a:rPr lang="en-US" sz="1600" dirty="0" err="1"/>
              <a:t>knockoutjs.com</a:t>
            </a:r>
            <a:r>
              <a:rPr lang="en-US" sz="1600" dirty="0"/>
              <a:t>/documentation/</a:t>
            </a:r>
            <a:r>
              <a:rPr lang="en-US" sz="1600" dirty="0" err="1"/>
              <a:t>introduction.html</a:t>
            </a:r>
            <a:endParaRPr lang="en-US" sz="1600" dirty="0"/>
          </a:p>
          <a:p>
            <a:pPr lvl="1"/>
            <a:r>
              <a:rPr lang="en-US" sz="1600" dirty="0"/>
              <a:t>http://</a:t>
            </a:r>
            <a:r>
              <a:rPr lang="en-US" sz="1600" dirty="0" err="1"/>
              <a:t>knockoutjs.com</a:t>
            </a:r>
            <a:r>
              <a:rPr lang="en-US" sz="1600" dirty="0"/>
              <a:t>/documentation/plugins-</a:t>
            </a:r>
            <a:r>
              <a:rPr lang="en-US" sz="1600" dirty="0" err="1"/>
              <a:t>mapping.html</a:t>
            </a:r>
            <a:endParaRPr lang="en-US" sz="16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32929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r>
              <a:rPr lang="en-US" sz="1800" dirty="0" smtClean="0"/>
              <a:t>Introduction / Getting Started</a:t>
            </a:r>
          </a:p>
          <a:p>
            <a:r>
              <a:rPr lang="en-US" sz="1800" dirty="0" smtClean="0"/>
              <a:t>Project Structure</a:t>
            </a:r>
            <a:endParaRPr lang="en-US" sz="1800" dirty="0"/>
          </a:p>
          <a:p>
            <a:r>
              <a:rPr lang="en-US" sz="1800" dirty="0"/>
              <a:t>Data </a:t>
            </a:r>
            <a:r>
              <a:rPr lang="en-US" sz="1800" dirty="0" smtClean="0"/>
              <a:t>Management </a:t>
            </a:r>
            <a:r>
              <a:rPr lang="en-US" sz="1800" dirty="0"/>
              <a:t>with JSON, HTML5 local storage and </a:t>
            </a:r>
            <a:r>
              <a:rPr lang="en-US" sz="1800" dirty="0" smtClean="0"/>
              <a:t>Web SQL DB</a:t>
            </a:r>
            <a:endParaRPr lang="en-US" sz="1800" dirty="0"/>
          </a:p>
          <a:p>
            <a:r>
              <a:rPr lang="en-US" sz="1800" dirty="0" smtClean="0"/>
              <a:t>Data </a:t>
            </a:r>
            <a:r>
              <a:rPr lang="en-US" sz="1800" dirty="0"/>
              <a:t>B</a:t>
            </a:r>
            <a:r>
              <a:rPr lang="en-US" sz="1800" dirty="0" smtClean="0"/>
              <a:t>inding via Knockout</a:t>
            </a:r>
            <a:endParaRPr lang="en-US" sz="1800" dirty="0"/>
          </a:p>
          <a:p>
            <a:r>
              <a:rPr lang="en-US" sz="1800" dirty="0" err="1" smtClean="0"/>
              <a:t>Underscore.js</a:t>
            </a:r>
            <a:endParaRPr lang="en-US" sz="1800" dirty="0" smtClean="0"/>
          </a:p>
          <a:p>
            <a:r>
              <a:rPr lang="en-US" sz="1800" dirty="0" smtClean="0"/>
              <a:t>HTML Templates via EJS</a:t>
            </a:r>
            <a:endParaRPr lang="en-US" sz="1800" dirty="0"/>
          </a:p>
          <a:p>
            <a:r>
              <a:rPr lang="en-US" sz="1800" dirty="0"/>
              <a:t>Globalization using </a:t>
            </a:r>
            <a:r>
              <a:rPr lang="en-US" sz="1800" dirty="0" err="1"/>
              <a:t>jquery</a:t>
            </a:r>
            <a:r>
              <a:rPr lang="en-US" sz="1800" dirty="0"/>
              <a:t> / </a:t>
            </a:r>
            <a:r>
              <a:rPr lang="en-US" sz="1800" dirty="0" smtClean="0"/>
              <a:t>globalize</a:t>
            </a:r>
          </a:p>
          <a:p>
            <a:r>
              <a:rPr lang="en-US" sz="1800" dirty="0" smtClean="0"/>
              <a:t>Lessons Learned and Gotcha’s</a:t>
            </a:r>
            <a:endParaRPr lang="en-US" sz="1800" dirty="0"/>
          </a:p>
          <a:p>
            <a:r>
              <a:rPr lang="en-US" sz="1800" dirty="0" smtClean="0"/>
              <a:t>Useful Add-ons</a:t>
            </a:r>
            <a:endParaRPr lang="en-US" sz="1800" dirty="0"/>
          </a:p>
          <a:p>
            <a:r>
              <a:rPr lang="en-US" sz="1800" dirty="0" smtClean="0"/>
              <a:t>Links</a:t>
            </a:r>
          </a:p>
          <a:p>
            <a:r>
              <a:rPr lang="en-US" sz="1800" dirty="0" smtClean="0"/>
              <a:t>Questions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13194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 smtClean="0"/>
              <a:t>Underscore.js</a:t>
            </a:r>
            <a:r>
              <a:rPr lang="en-US" sz="1800" dirty="0" smtClean="0"/>
              <a:t>:</a:t>
            </a:r>
          </a:p>
          <a:p>
            <a:pPr lvl="1"/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documentcloud.github.com</a:t>
            </a:r>
            <a:r>
              <a:rPr lang="en-US" sz="1600" dirty="0"/>
              <a:t>/underscore/</a:t>
            </a:r>
          </a:p>
          <a:p>
            <a:r>
              <a:rPr lang="en-US" sz="1800" dirty="0" smtClean="0"/>
              <a:t>EJS:</a:t>
            </a:r>
          </a:p>
          <a:p>
            <a:pPr lvl="1"/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embeddedjs.com</a:t>
            </a:r>
            <a:r>
              <a:rPr lang="en-US" sz="1600" dirty="0"/>
              <a:t>/</a:t>
            </a:r>
          </a:p>
          <a:p>
            <a:r>
              <a:rPr lang="en-US" sz="1800" dirty="0" err="1" smtClean="0"/>
              <a:t>jquery</a:t>
            </a:r>
            <a:r>
              <a:rPr lang="en-US" sz="1800" dirty="0" smtClean="0"/>
              <a:t> </a:t>
            </a:r>
            <a:r>
              <a:rPr lang="en-US" sz="1800" dirty="0"/>
              <a:t>/ </a:t>
            </a:r>
            <a:r>
              <a:rPr lang="en-US" sz="1800" dirty="0" smtClean="0"/>
              <a:t>globalize:</a:t>
            </a:r>
          </a:p>
          <a:p>
            <a:pPr lvl="1"/>
            <a:r>
              <a:rPr lang="en-US" sz="1600" dirty="0" smtClean="0"/>
              <a:t>https</a:t>
            </a:r>
            <a:r>
              <a:rPr lang="en-US" sz="1600" dirty="0"/>
              <a:t>://</a:t>
            </a:r>
            <a:r>
              <a:rPr lang="en-US" sz="1600" dirty="0" err="1"/>
              <a:t>github.com</a:t>
            </a:r>
            <a:r>
              <a:rPr lang="en-US" sz="1600" dirty="0"/>
              <a:t>/</a:t>
            </a:r>
            <a:r>
              <a:rPr lang="en-US" sz="1600" dirty="0" err="1"/>
              <a:t>jquery</a:t>
            </a:r>
            <a:r>
              <a:rPr lang="en-US" sz="1600" dirty="0"/>
              <a:t>/globalize</a:t>
            </a:r>
          </a:p>
          <a:p>
            <a:r>
              <a:rPr lang="en-US" sz="1800" dirty="0" smtClean="0"/>
              <a:t>jquery-i18n:</a:t>
            </a:r>
          </a:p>
          <a:p>
            <a:pPr lvl="1"/>
            <a:r>
              <a:rPr lang="en-US" sz="1400" dirty="0"/>
              <a:t>http://</a:t>
            </a:r>
            <a:r>
              <a:rPr lang="en-US" sz="1400" dirty="0" err="1"/>
              <a:t>code.google.com</a:t>
            </a:r>
            <a:r>
              <a:rPr lang="en-US" sz="1400" dirty="0"/>
              <a:t>/p/jquery-i18n-properties/</a:t>
            </a:r>
            <a:endParaRPr lang="en-US" sz="1400" dirty="0" smtClean="0"/>
          </a:p>
          <a:p>
            <a:r>
              <a:rPr lang="en-US" sz="1800" dirty="0" smtClean="0"/>
              <a:t>JSON Validator:</a:t>
            </a:r>
          </a:p>
          <a:p>
            <a:pPr lvl="1"/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jsonlint.com</a:t>
            </a:r>
            <a:r>
              <a:rPr lang="en-US" sz="1600" dirty="0" smtClean="0"/>
              <a:t>/</a:t>
            </a:r>
          </a:p>
          <a:p>
            <a:r>
              <a:rPr lang="en-US" sz="2000" dirty="0" err="1" smtClean="0"/>
              <a:t>jsFiddle</a:t>
            </a:r>
            <a:endParaRPr lang="en-US" sz="2000" dirty="0" smtClean="0"/>
          </a:p>
          <a:p>
            <a:pPr lvl="1"/>
            <a:r>
              <a:rPr lang="en-US" sz="1600" dirty="0"/>
              <a:t>http://</a:t>
            </a:r>
            <a:r>
              <a:rPr lang="en-US" sz="1600" dirty="0" err="1"/>
              <a:t>jsfiddle.net</a:t>
            </a:r>
            <a:r>
              <a:rPr lang="en-US" sz="1600" dirty="0"/>
              <a:t>/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2984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contact info:</a:t>
            </a:r>
          </a:p>
          <a:p>
            <a:pPr lvl="1"/>
            <a:r>
              <a:rPr lang="en-US" dirty="0" err="1"/>
              <a:t>keith.wedinger@</a:t>
            </a:r>
            <a:r>
              <a:rPr lang="en-US" dirty="0" err="1" smtClean="0"/>
              <a:t>leadingedje.com</a:t>
            </a:r>
            <a:endParaRPr lang="en-US" dirty="0" smtClean="0"/>
          </a:p>
          <a:p>
            <a:pPr lvl="1"/>
            <a:r>
              <a:rPr lang="en-US" dirty="0" smtClean="0"/>
              <a:t>Twitter: @</a:t>
            </a:r>
            <a:r>
              <a:rPr lang="en-US" dirty="0"/>
              <a:t>jkwuc89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2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About me</a:t>
            </a:r>
          </a:p>
          <a:p>
            <a:pPr lvl="1"/>
            <a:r>
              <a:rPr lang="en-US" sz="1800" dirty="0"/>
              <a:t>O</a:t>
            </a:r>
            <a:r>
              <a:rPr lang="en-US" sz="1800" dirty="0" smtClean="0"/>
              <a:t>ver </a:t>
            </a:r>
            <a:r>
              <a:rPr lang="en-US" sz="1800" dirty="0"/>
              <a:t>24 years experience designing, developing and delivering high quality software solutions for several companies including Lexmark, Diebold, Limited Brands, Sterling Commerce and IBM. R</a:t>
            </a:r>
            <a:r>
              <a:rPr lang="en-US" sz="1800" dirty="0" smtClean="0"/>
              <a:t>ecently </a:t>
            </a:r>
            <a:r>
              <a:rPr lang="en-US" sz="1800" dirty="0"/>
              <a:t>completed </a:t>
            </a:r>
            <a:r>
              <a:rPr lang="en-US" sz="1800" dirty="0" smtClean="0"/>
              <a:t>PhoneGap </a:t>
            </a:r>
            <a:r>
              <a:rPr lang="en-US" sz="1800" dirty="0"/>
              <a:t>/ web technology based Android mobile app solution to help automate the workflow for </a:t>
            </a:r>
            <a:r>
              <a:rPr lang="en-US" sz="1800" dirty="0" smtClean="0"/>
              <a:t>client's </a:t>
            </a:r>
            <a:r>
              <a:rPr lang="en-US" sz="1800" dirty="0"/>
              <a:t>1,200 service technicians. </a:t>
            </a:r>
            <a:r>
              <a:rPr lang="en-US" sz="1800" dirty="0" smtClean="0"/>
              <a:t>Currently </a:t>
            </a:r>
            <a:r>
              <a:rPr lang="en-US" sz="1800" dirty="0"/>
              <a:t>working on helping </a:t>
            </a:r>
            <a:r>
              <a:rPr lang="en-US" sz="1800" dirty="0" smtClean="0"/>
              <a:t>current </a:t>
            </a:r>
            <a:r>
              <a:rPr lang="en-US" sz="1800" dirty="0"/>
              <a:t>client re-architect </a:t>
            </a:r>
            <a:r>
              <a:rPr lang="en-US" sz="1800" dirty="0" smtClean="0"/>
              <a:t>their HD digital </a:t>
            </a:r>
            <a:r>
              <a:rPr lang="en-US" sz="1800" dirty="0"/>
              <a:t>menu board system to support thousands of remote locations.</a:t>
            </a:r>
          </a:p>
          <a:p>
            <a:r>
              <a:rPr lang="en-US" sz="2400" dirty="0" smtClean="0"/>
              <a:t>About Leading EDJE</a:t>
            </a:r>
          </a:p>
          <a:p>
            <a:pPr lvl="1"/>
            <a:r>
              <a:rPr lang="en-US" sz="1800" dirty="0"/>
              <a:t>“Creating custom technology solutions while making the business world a </a:t>
            </a:r>
            <a:r>
              <a:rPr lang="en-US" sz="1800" dirty="0" smtClean="0"/>
              <a:t>“</a:t>
            </a:r>
            <a:r>
              <a:rPr lang="en-US" sz="1800" dirty="0" err="1" smtClean="0"/>
              <a:t>funner</a:t>
            </a:r>
            <a:r>
              <a:rPr lang="en-US" sz="1800" dirty="0" smtClean="0"/>
              <a:t> </a:t>
            </a:r>
            <a:r>
              <a:rPr lang="en-US" sz="1800" dirty="0"/>
              <a:t>place to work</a:t>
            </a:r>
            <a:r>
              <a:rPr lang="en-US" sz="1800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50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About Phonegap</a:t>
            </a:r>
          </a:p>
          <a:p>
            <a:pPr lvl="1"/>
            <a:r>
              <a:rPr lang="en-US" sz="1800" dirty="0" smtClean="0"/>
              <a:t>Package and distribute a web app as a native app</a:t>
            </a:r>
          </a:p>
          <a:p>
            <a:pPr lvl="2"/>
            <a:r>
              <a:rPr lang="en-US" sz="1600" dirty="0" smtClean="0"/>
              <a:t>Supported platforms:  Android, Blackberry, </a:t>
            </a:r>
            <a:r>
              <a:rPr lang="en-US" sz="1600" dirty="0" err="1" smtClean="0"/>
              <a:t>iOS</a:t>
            </a:r>
            <a:r>
              <a:rPr lang="en-US" sz="1600" dirty="0" smtClean="0"/>
              <a:t>, Symbian, </a:t>
            </a:r>
            <a:r>
              <a:rPr lang="en-US" sz="1600" dirty="0" err="1" smtClean="0"/>
              <a:t>WebOS</a:t>
            </a:r>
            <a:r>
              <a:rPr lang="en-US" sz="1600" dirty="0" smtClean="0"/>
              <a:t>, Windows Phone</a:t>
            </a:r>
          </a:p>
          <a:p>
            <a:pPr lvl="2"/>
            <a:r>
              <a:rPr lang="en-US" sz="1600" dirty="0" smtClean="0"/>
              <a:t>App runs inside device’s internal browser via web view started by Phonegap provided native code for each platform</a:t>
            </a:r>
          </a:p>
          <a:p>
            <a:pPr lvl="1"/>
            <a:r>
              <a:rPr lang="en-US" sz="1800" dirty="0" smtClean="0"/>
              <a:t>Expose device functionality via JavaScript APIs</a:t>
            </a:r>
          </a:p>
          <a:p>
            <a:pPr lvl="2"/>
            <a:r>
              <a:rPr lang="en-US" sz="1400" dirty="0" smtClean="0"/>
              <a:t>Examples: Camera, Compass, Contacts, GPS, Device Events</a:t>
            </a:r>
          </a:p>
          <a:p>
            <a:pPr lvl="2"/>
            <a:r>
              <a:rPr lang="en-US" sz="1400" dirty="0" smtClean="0"/>
              <a:t>Prior to V3.0, all device functionality included by default.  V3.0 introduced plug-in management model where all device functionality is optional</a:t>
            </a:r>
            <a:r>
              <a:rPr lang="en-US" sz="1400" dirty="0"/>
              <a:t>.</a:t>
            </a:r>
            <a:endParaRPr lang="en-US" sz="1400" dirty="0" smtClean="0"/>
          </a:p>
          <a:p>
            <a:pPr lvl="1"/>
            <a:r>
              <a:rPr lang="en-US" sz="1800" dirty="0" smtClean="0"/>
              <a:t>Project creation scripts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975086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jQuery Mobile</a:t>
            </a:r>
          </a:p>
          <a:p>
            <a:pPr lvl="1"/>
            <a:r>
              <a:rPr lang="en-US" dirty="0" smtClean="0"/>
              <a:t>Develop </a:t>
            </a:r>
            <a:r>
              <a:rPr lang="en-US" dirty="0"/>
              <a:t>web app to make it look / act like a native mobile </a:t>
            </a:r>
            <a:r>
              <a:rPr lang="en-US" dirty="0" smtClean="0"/>
              <a:t>app</a:t>
            </a:r>
          </a:p>
          <a:p>
            <a:pPr lvl="1"/>
            <a:r>
              <a:rPr lang="en-US" dirty="0" smtClean="0"/>
              <a:t>Requirements:</a:t>
            </a:r>
          </a:p>
          <a:p>
            <a:pPr lvl="2"/>
            <a:r>
              <a:rPr lang="en-US" dirty="0" smtClean="0"/>
              <a:t>jQuery 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11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Familiarity with:</a:t>
            </a:r>
          </a:p>
          <a:p>
            <a:pPr lvl="1"/>
            <a:r>
              <a:rPr lang="en-US" dirty="0" smtClean="0"/>
              <a:t>HTML5</a:t>
            </a:r>
          </a:p>
          <a:p>
            <a:pPr lvl="1"/>
            <a:r>
              <a:rPr lang="en-US" dirty="0" smtClean="0"/>
              <a:t>CSS</a:t>
            </a:r>
          </a:p>
          <a:p>
            <a:pPr lvl="1"/>
            <a:r>
              <a:rPr lang="en-US" dirty="0" smtClean="0"/>
              <a:t>JavaScript</a:t>
            </a:r>
          </a:p>
          <a:p>
            <a:r>
              <a:rPr lang="en-US" dirty="0" smtClean="0"/>
              <a:t>Remember…you are developing a web app, not a native mobile 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575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IDEs </a:t>
            </a:r>
            <a:r>
              <a:rPr lang="en-US" sz="2000" dirty="0"/>
              <a:t>and SDKs</a:t>
            </a:r>
          </a:p>
          <a:p>
            <a:pPr lvl="1"/>
            <a:r>
              <a:rPr lang="en-US" sz="1600" dirty="0"/>
              <a:t>Java IDE that supports building Android APK</a:t>
            </a:r>
          </a:p>
          <a:p>
            <a:pPr lvl="2"/>
            <a:r>
              <a:rPr lang="en-US" sz="1200" dirty="0"/>
              <a:t>Eclipse</a:t>
            </a:r>
          </a:p>
          <a:p>
            <a:pPr lvl="2"/>
            <a:r>
              <a:rPr lang="en-US" sz="1200" dirty="0"/>
              <a:t>IntelliJ IDEA – Much better support for HTML5 / CSS / JavaScript</a:t>
            </a:r>
          </a:p>
          <a:p>
            <a:pPr lvl="1"/>
            <a:r>
              <a:rPr lang="en-US" sz="1600" dirty="0"/>
              <a:t>Android SDK</a:t>
            </a:r>
          </a:p>
          <a:p>
            <a:pPr lvl="1"/>
            <a:r>
              <a:rPr lang="en-US" sz="1600" dirty="0" smtClean="0"/>
              <a:t>Xcode </a:t>
            </a:r>
            <a:r>
              <a:rPr lang="en-US" sz="1600" dirty="0"/>
              <a:t>with iOS </a:t>
            </a:r>
            <a:r>
              <a:rPr lang="en-US" sz="1600" dirty="0" smtClean="0"/>
              <a:t>SDK</a:t>
            </a:r>
          </a:p>
          <a:p>
            <a:r>
              <a:rPr lang="en-US" sz="2000" dirty="0" smtClean="0"/>
              <a:t>SQLite desktop client</a:t>
            </a:r>
          </a:p>
          <a:p>
            <a:r>
              <a:rPr lang="en-US" sz="2000" dirty="0" smtClean="0"/>
              <a:t>Devices</a:t>
            </a:r>
          </a:p>
          <a:p>
            <a:pPr lvl="1"/>
            <a:r>
              <a:rPr lang="en-US" sz="1600" dirty="0" smtClean="0"/>
              <a:t>Get real hardware for devices you intend to target</a:t>
            </a:r>
          </a:p>
          <a:p>
            <a:pPr lvl="1"/>
            <a:r>
              <a:rPr lang="en-US" sz="1600" dirty="0" err="1" smtClean="0"/>
              <a:t>iPad</a:t>
            </a:r>
            <a:r>
              <a:rPr lang="en-US" sz="1600" dirty="0" smtClean="0"/>
              <a:t> simulator OK to get started</a:t>
            </a:r>
          </a:p>
          <a:p>
            <a:pPr lvl="1"/>
            <a:r>
              <a:rPr lang="en-US" sz="1600" dirty="0" smtClean="0"/>
              <a:t>Android emulator with GPU / VM acceleration OK to get </a:t>
            </a:r>
            <a:r>
              <a:rPr lang="en-US" sz="1600" dirty="0" smtClean="0"/>
              <a:t>started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93851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Single project directory for </a:t>
            </a:r>
            <a:r>
              <a:rPr lang="en-US" sz="1800" dirty="0" err="1" smtClean="0"/>
              <a:t>iOS</a:t>
            </a:r>
            <a:r>
              <a:rPr lang="en-US" sz="1800" dirty="0" smtClean="0"/>
              <a:t> and Android</a:t>
            </a:r>
          </a:p>
          <a:p>
            <a:r>
              <a:rPr lang="en-US" sz="1800" dirty="0" smtClean="0"/>
              <a:t>Files organized by type (HTML, JS, CSS, etc.) under assets/www</a:t>
            </a:r>
          </a:p>
          <a:p>
            <a:r>
              <a:rPr lang="en-US" sz="1800" dirty="0" smtClean="0"/>
              <a:t>Native “bootstrap” code</a:t>
            </a:r>
          </a:p>
          <a:p>
            <a:pPr lvl="1"/>
            <a:r>
              <a:rPr lang="en-US" sz="1400" dirty="0" smtClean="0"/>
              <a:t>Android: </a:t>
            </a:r>
            <a:r>
              <a:rPr lang="en-US" sz="1400" dirty="0" err="1"/>
              <a:t>src</a:t>
            </a:r>
            <a:r>
              <a:rPr lang="en-US" sz="1400" dirty="0"/>
              <a:t>/&lt;package name&gt;</a:t>
            </a:r>
          </a:p>
          <a:p>
            <a:pPr lvl="1"/>
            <a:r>
              <a:rPr lang="en-US" sz="1400" dirty="0" smtClean="0"/>
              <a:t>iOS: </a:t>
            </a:r>
            <a:r>
              <a:rPr lang="en-US" sz="1400" dirty="0"/>
              <a:t>&lt;</a:t>
            </a:r>
            <a:r>
              <a:rPr lang="en-US" sz="1400" dirty="0" err="1"/>
              <a:t>projectname</a:t>
            </a:r>
            <a:r>
              <a:rPr lang="en-US" sz="1400" dirty="0"/>
              <a:t>&gt;/classes</a:t>
            </a:r>
          </a:p>
          <a:p>
            <a:r>
              <a:rPr lang="en-US" sz="1800" dirty="0" smtClean="0"/>
              <a:t>Eclipse - .project / .</a:t>
            </a:r>
            <a:r>
              <a:rPr lang="en-US" sz="1800" dirty="0" err="1" smtClean="0"/>
              <a:t>classpath</a:t>
            </a:r>
            <a:endParaRPr lang="en-US" sz="1400" dirty="0" smtClean="0"/>
          </a:p>
          <a:p>
            <a:r>
              <a:rPr lang="en-US" sz="1800" dirty="0" smtClean="0"/>
              <a:t>IntelliJ IDEA - .idea directory plus .</a:t>
            </a:r>
            <a:r>
              <a:rPr lang="en-US" sz="1800" dirty="0" err="1" smtClean="0"/>
              <a:t>iml</a:t>
            </a:r>
            <a:r>
              <a:rPr lang="en-US" sz="1800" dirty="0" smtClean="0"/>
              <a:t> file</a:t>
            </a:r>
          </a:p>
          <a:p>
            <a:r>
              <a:rPr lang="en-US" sz="1800" dirty="0" smtClean="0"/>
              <a:t>Xcode - .</a:t>
            </a:r>
            <a:r>
              <a:rPr lang="en-US" sz="1800" dirty="0" err="1"/>
              <a:t>xcodeproj</a:t>
            </a:r>
            <a:endParaRPr lang="en-US" sz="1400" dirty="0" smtClean="0"/>
          </a:p>
          <a:p>
            <a:r>
              <a:rPr lang="en-US" sz="1800" dirty="0" smtClean="0"/>
              <a:t>Whitelist external hosts via </a:t>
            </a:r>
            <a:r>
              <a:rPr lang="en-US" sz="1800" dirty="0" err="1" smtClean="0"/>
              <a:t>config.xml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74381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JSON</a:t>
            </a:r>
          </a:p>
          <a:p>
            <a:pPr lvl="1"/>
            <a:r>
              <a:rPr lang="en-US" sz="1600" dirty="0" smtClean="0"/>
              <a:t>Ideal data interchange format for JS</a:t>
            </a:r>
          </a:p>
          <a:p>
            <a:pPr lvl="1"/>
            <a:r>
              <a:rPr lang="en-US" sz="1600" dirty="0" smtClean="0"/>
              <a:t>Easily maps to/from JS objects</a:t>
            </a:r>
          </a:p>
          <a:p>
            <a:pPr lvl="1"/>
            <a:r>
              <a:rPr lang="en-US" sz="1600" dirty="0" smtClean="0"/>
              <a:t>“Human readable”</a:t>
            </a:r>
          </a:p>
          <a:p>
            <a:r>
              <a:rPr lang="en-US" sz="1800" dirty="0" smtClean="0"/>
              <a:t>HTML5 Local Storage</a:t>
            </a:r>
          </a:p>
          <a:p>
            <a:pPr lvl="1"/>
            <a:r>
              <a:rPr lang="en-US" sz="1600" dirty="0" smtClean="0"/>
              <a:t>Fast, reliable, persistent across pages / sessions / app restarts</a:t>
            </a:r>
          </a:p>
          <a:p>
            <a:pPr lvl="1"/>
            <a:r>
              <a:rPr lang="en-US" sz="1600" dirty="0"/>
              <a:t>Broad browser support</a:t>
            </a:r>
          </a:p>
          <a:p>
            <a:pPr lvl="1"/>
            <a:r>
              <a:rPr lang="en-US" sz="1600" dirty="0" smtClean="0"/>
              <a:t>Ideal for storing JSON data, state information across pages</a:t>
            </a:r>
          </a:p>
          <a:p>
            <a:r>
              <a:rPr lang="en-US" sz="2000" dirty="0" smtClean="0"/>
              <a:t>GOTCHAs:</a:t>
            </a:r>
          </a:p>
          <a:p>
            <a:pPr lvl="1"/>
            <a:r>
              <a:rPr lang="en-US" sz="1600" dirty="0" smtClean="0"/>
              <a:t>Hard 5 MB limit, 2.5 MB character limit on Android due to UTF-16</a:t>
            </a:r>
          </a:p>
        </p:txBody>
      </p:sp>
    </p:spTree>
    <p:extLst>
      <p:ext uri="{BB962C8B-B14F-4D97-AF65-F5344CB8AC3E}">
        <p14:creationId xmlns:p14="http://schemas.microsoft.com/office/powerpoint/2010/main" val="2789833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eadingEDJE">
  <a:themeElements>
    <a:clrScheme name="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797E36"/>
      </a:accent2>
      <a:accent3>
        <a:srgbClr val="FFFFFF"/>
      </a:accent3>
      <a:accent4>
        <a:srgbClr val="002A56"/>
      </a:accent4>
      <a:accent5>
        <a:srgbClr val="ADE2E2"/>
      </a:accent5>
      <a:accent6>
        <a:srgbClr val="6D7230"/>
      </a:accent6>
      <a:hlink>
        <a:srgbClr val="B2B2B2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448844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3D7B3D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4CA260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449256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498B31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417D2B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2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509A36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488B30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3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478830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3F7B2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4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E8D4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637F41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5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E8D4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637F41"/>
        </a:accent6>
        <a:hlink>
          <a:srgbClr val="B2B2B2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6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74954D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688745"/>
        </a:accent6>
        <a:hlink>
          <a:srgbClr val="B2B2B2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2504</TotalTime>
  <Words>1649</Words>
  <Application>Microsoft Macintosh PowerPoint</Application>
  <PresentationFormat>On-screen Show (4:3)</PresentationFormat>
  <Paragraphs>309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LeadingEDJE</vt:lpstr>
      <vt:lpstr>Custom Design</vt:lpstr>
      <vt:lpstr>Real World Mobile App Development Using Phonegap</vt:lpstr>
      <vt:lpstr>Agenda</vt:lpstr>
      <vt:lpstr>Introduction</vt:lpstr>
      <vt:lpstr>Introduction</vt:lpstr>
      <vt:lpstr>Introduction</vt:lpstr>
      <vt:lpstr>Assumptions</vt:lpstr>
      <vt:lpstr>Getting Started</vt:lpstr>
      <vt:lpstr>Project Structure</vt:lpstr>
      <vt:lpstr>Data Management</vt:lpstr>
      <vt:lpstr>Data Management</vt:lpstr>
      <vt:lpstr>Data Binding with Knockout</vt:lpstr>
      <vt:lpstr>Underscore.js</vt:lpstr>
      <vt:lpstr>HTML Templates via EJS</vt:lpstr>
      <vt:lpstr>Globalization</vt:lpstr>
      <vt:lpstr>Lessons Learned and Gotcha’s</vt:lpstr>
      <vt:lpstr>Performance / Devices / Browsers</vt:lpstr>
      <vt:lpstr>Debugging</vt:lpstr>
      <vt:lpstr>Useful Add-ons</vt:lpstr>
      <vt:lpstr>Links</vt:lpstr>
      <vt:lpstr>More Links</vt:lpstr>
      <vt:lpstr>Questions</vt:lpstr>
    </vt:vector>
  </TitlesOfParts>
  <Company>AEP-Desktop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EDJE</dc:title>
  <dc:creator>Christopher Donofrio</dc:creator>
  <cp:lastModifiedBy>Keith Wedinger</cp:lastModifiedBy>
  <cp:revision>327</cp:revision>
  <cp:lastPrinted>2013-10-08T23:18:46Z</cp:lastPrinted>
  <dcterms:created xsi:type="dcterms:W3CDTF">2009-06-11T16:18:08Z</dcterms:created>
  <dcterms:modified xsi:type="dcterms:W3CDTF">2014-08-07T18:14:41Z</dcterms:modified>
</cp:coreProperties>
</file>